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907E3-D8E3-4D15-96BF-A6BB5960D3FB}" v="9" dt="2020-09-04T15:38:05.5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2760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Gucciardi" userId="a81c5d8e-a51f-414b-a410-9a2fc6495f31" providerId="ADAL" clId="{126907E3-D8E3-4D15-96BF-A6BB5960D3FB}"/>
    <pc:docChg chg="modSld">
      <pc:chgData name="April Gucciardi" userId="a81c5d8e-a51f-414b-a410-9a2fc6495f31" providerId="ADAL" clId="{126907E3-D8E3-4D15-96BF-A6BB5960D3FB}" dt="2020-09-18T17:16:21.834" v="184" actId="6549"/>
      <pc:docMkLst>
        <pc:docMk/>
      </pc:docMkLst>
      <pc:sldChg chg="modSp mod">
        <pc:chgData name="April Gucciardi" userId="a81c5d8e-a51f-414b-a410-9a2fc6495f31" providerId="ADAL" clId="{126907E3-D8E3-4D15-96BF-A6BB5960D3FB}" dt="2020-09-18T17:16:21.834" v="184" actId="6549"/>
        <pc:sldMkLst>
          <pc:docMk/>
          <pc:sldMk cId="586365344" sldId="256"/>
        </pc:sldMkLst>
        <pc:spChg chg="mod">
          <ac:chgData name="April Gucciardi" userId="a81c5d8e-a51f-414b-a410-9a2fc6495f31" providerId="ADAL" clId="{126907E3-D8E3-4D15-96BF-A6BB5960D3FB}" dt="2020-09-18T17:16:21.834" v="184" actId="6549"/>
          <ac:spMkLst>
            <pc:docMk/>
            <pc:sldMk cId="586365344" sldId="256"/>
            <ac:spMk id="6" creationId="{693359E8-5D3F-48E2-9F10-7044C9887D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25" indent="0" algn="ctr">
              <a:buNone/>
              <a:defRPr sz="1500"/>
            </a:lvl2pPr>
            <a:lvl3pPr marL="685849" indent="0" algn="ctr">
              <a:buNone/>
              <a:defRPr sz="1350"/>
            </a:lvl3pPr>
            <a:lvl4pPr marL="1028774" indent="0" algn="ctr">
              <a:buNone/>
              <a:defRPr sz="1200"/>
            </a:lvl4pPr>
            <a:lvl5pPr marL="1371699" indent="0" algn="ctr">
              <a:buNone/>
              <a:defRPr sz="1200"/>
            </a:lvl5pPr>
            <a:lvl6pPr marL="1714623" indent="0" algn="ctr">
              <a:buNone/>
              <a:defRPr sz="1200"/>
            </a:lvl6pPr>
            <a:lvl7pPr marL="2057548" indent="0" algn="ctr">
              <a:buNone/>
              <a:defRPr sz="1200"/>
            </a:lvl7pPr>
            <a:lvl8pPr marL="2400472" indent="0" algn="ctr">
              <a:buNone/>
              <a:defRPr sz="1200"/>
            </a:lvl8pPr>
            <a:lvl9pPr marL="274339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4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2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0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6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6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4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8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9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25" indent="0">
              <a:buNone/>
              <a:defRPr sz="1500" b="1"/>
            </a:lvl2pPr>
            <a:lvl3pPr marL="685849" indent="0">
              <a:buNone/>
              <a:defRPr sz="1350" b="1"/>
            </a:lvl3pPr>
            <a:lvl4pPr marL="1028774" indent="0">
              <a:buNone/>
              <a:defRPr sz="1200" b="1"/>
            </a:lvl4pPr>
            <a:lvl5pPr marL="1371699" indent="0">
              <a:buNone/>
              <a:defRPr sz="1200" b="1"/>
            </a:lvl5pPr>
            <a:lvl6pPr marL="1714623" indent="0">
              <a:buNone/>
              <a:defRPr sz="1200" b="1"/>
            </a:lvl6pPr>
            <a:lvl7pPr marL="2057548" indent="0">
              <a:buNone/>
              <a:defRPr sz="1200" b="1"/>
            </a:lvl7pPr>
            <a:lvl8pPr marL="2400472" indent="0">
              <a:buNone/>
              <a:defRPr sz="1200" b="1"/>
            </a:lvl8pPr>
            <a:lvl9pPr marL="274339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9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2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7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9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25" indent="0">
              <a:buNone/>
              <a:defRPr sz="2100"/>
            </a:lvl2pPr>
            <a:lvl3pPr marL="685849" indent="0">
              <a:buNone/>
              <a:defRPr sz="1800"/>
            </a:lvl3pPr>
            <a:lvl4pPr marL="1028774" indent="0">
              <a:buNone/>
              <a:defRPr sz="1500"/>
            </a:lvl4pPr>
            <a:lvl5pPr marL="1371699" indent="0">
              <a:buNone/>
              <a:defRPr sz="1500"/>
            </a:lvl5pPr>
            <a:lvl6pPr marL="1714623" indent="0">
              <a:buNone/>
              <a:defRPr sz="1500"/>
            </a:lvl6pPr>
            <a:lvl7pPr marL="2057548" indent="0">
              <a:buNone/>
              <a:defRPr sz="1500"/>
            </a:lvl7pPr>
            <a:lvl8pPr marL="2400472" indent="0">
              <a:buNone/>
              <a:defRPr sz="1500"/>
            </a:lvl8pPr>
            <a:lvl9pPr marL="274339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25" indent="0">
              <a:buNone/>
              <a:defRPr sz="1050"/>
            </a:lvl2pPr>
            <a:lvl3pPr marL="685849" indent="0">
              <a:buNone/>
              <a:defRPr sz="900"/>
            </a:lvl3pPr>
            <a:lvl4pPr marL="1028774" indent="0">
              <a:buNone/>
              <a:defRPr sz="750"/>
            </a:lvl4pPr>
            <a:lvl5pPr marL="1371699" indent="0">
              <a:buNone/>
              <a:defRPr sz="750"/>
            </a:lvl5pPr>
            <a:lvl6pPr marL="1714623" indent="0">
              <a:buNone/>
              <a:defRPr sz="750"/>
            </a:lvl6pPr>
            <a:lvl7pPr marL="2057548" indent="0">
              <a:buNone/>
              <a:defRPr sz="750"/>
            </a:lvl7pPr>
            <a:lvl8pPr marL="2400472" indent="0">
              <a:buNone/>
              <a:defRPr sz="750"/>
            </a:lvl8pPr>
            <a:lvl9pPr marL="274339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6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B558-8FF5-4662-9FD3-298A91C5C110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81B4-3EF0-462F-A1B6-E2CDED7BB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8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4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2" indent="-171462" algn="l" defTabSz="6858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1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4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2" algn="l" defTabSz="6858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5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49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9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2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D1C4765-799A-4216-818B-93F351E89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034" y="916705"/>
            <a:ext cx="6401752" cy="3089994"/>
          </a:xfrm>
        </p:spPr>
        <p:txBody>
          <a:bodyPr>
            <a:normAutofit fontScale="25000" lnSpcReduction="20000"/>
          </a:bodyPr>
          <a:lstStyle/>
          <a:p>
            <a:r>
              <a:rPr lang="en-US" dirty="0"/>
              <a:t> </a:t>
            </a:r>
          </a:p>
          <a:p>
            <a:pPr algn="l"/>
            <a:r>
              <a:rPr lang="en-US" sz="5600" dirty="0"/>
              <a:t>When it comes to saving money on healthcare, Imagine Health and ELAP Services have more than 12 years of experience. We work with self-funded employers of all sizes to provide measurable savings and drive real results.</a:t>
            </a:r>
          </a:p>
          <a:p>
            <a:pPr algn="l"/>
            <a:r>
              <a:rPr lang="en-US" sz="5600" dirty="0"/>
              <a:t> </a:t>
            </a:r>
          </a:p>
          <a:p>
            <a:pPr algn="l"/>
            <a:r>
              <a:rPr lang="en-US" sz="5600" dirty="0"/>
              <a:t>With Imagine Health, your employees can see any provider they want. They will also: </a:t>
            </a:r>
          </a:p>
          <a:p>
            <a:pPr marL="517562" indent="-166700" algn="l">
              <a:buFont typeface="Arial" panose="020B0604020202020204" pitchFamily="34" charset="0"/>
              <a:buChar char="•"/>
            </a:pPr>
            <a:r>
              <a:rPr lang="en-US" sz="5600" dirty="0"/>
              <a:t>Maximize their benefits and reduce their out-of-pocket costs when they choose to see an Imagine provider. </a:t>
            </a:r>
          </a:p>
          <a:p>
            <a:pPr marL="517562" indent="-166700" algn="l">
              <a:buFont typeface="Arial" panose="020B0604020202020204" pitchFamily="34" charset="0"/>
              <a:buChar char="•"/>
            </a:pPr>
            <a:r>
              <a:rPr lang="en-US" sz="5600" dirty="0"/>
              <a:t>Pay a fair price for service if they see a non-Imagine Provider with price protection from ELAP Services.</a:t>
            </a:r>
          </a:p>
          <a:p>
            <a:pPr marL="517562" indent="-166700" algn="l">
              <a:buFont typeface="Arial" panose="020B0604020202020204" pitchFamily="34" charset="0"/>
              <a:buChar char="•"/>
            </a:pPr>
            <a:r>
              <a:rPr lang="en-US" sz="5600" dirty="0"/>
              <a:t>Receive guidance on provider options from our care navigation resources when making healthcare choices. </a:t>
            </a:r>
          </a:p>
          <a:p>
            <a:r>
              <a:rPr lang="en-US" sz="5600" dirty="0"/>
              <a:t>Plan details can vary based on your group size, but we will work together with you and your Third-Party Administrator (TPA) to build a plan design that is right for you. </a:t>
            </a:r>
          </a:p>
          <a:p>
            <a:r>
              <a:rPr lang="en-US" sz="5600" dirty="0"/>
              <a:t>Here are just two different ways we can help structure your health plan.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420226-7A4E-4C03-A77C-BC22D6B315E0}"/>
              </a:ext>
            </a:extLst>
          </p:cNvPr>
          <p:cNvSpPr txBox="1"/>
          <p:nvPr/>
        </p:nvSpPr>
        <p:spPr>
          <a:xfrm>
            <a:off x="582930" y="304800"/>
            <a:ext cx="57264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12+ Years</a:t>
            </a:r>
            <a:r>
              <a:rPr lang="en-US" sz="2000" dirty="0"/>
              <a:t>’</a:t>
            </a:r>
            <a:r>
              <a:rPr lang="en-US" sz="2000" b="1" dirty="0"/>
              <a:t> Experience Designing Health Plans </a:t>
            </a:r>
            <a:endParaRPr lang="en-US" sz="2000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FA1B2F-231F-4B90-82FA-FE5997328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464778"/>
              </p:ext>
            </p:extLst>
          </p:nvPr>
        </p:nvGraphicFramePr>
        <p:xfrm>
          <a:off x="197170" y="5023636"/>
          <a:ext cx="4649151" cy="1839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791">
                  <a:extLst>
                    <a:ext uri="{9D8B030D-6E8A-4147-A177-3AD203B41FA5}">
                      <a16:colId xmlns:a16="http://schemas.microsoft.com/office/drawing/2014/main" val="3740346603"/>
                    </a:ext>
                  </a:extLst>
                </a:gridCol>
                <a:gridCol w="1508284">
                  <a:extLst>
                    <a:ext uri="{9D8B030D-6E8A-4147-A177-3AD203B41FA5}">
                      <a16:colId xmlns:a16="http://schemas.microsoft.com/office/drawing/2014/main" val="4220386292"/>
                    </a:ext>
                  </a:extLst>
                </a:gridCol>
                <a:gridCol w="1753076">
                  <a:extLst>
                    <a:ext uri="{9D8B030D-6E8A-4147-A177-3AD203B41FA5}">
                      <a16:colId xmlns:a16="http://schemas.microsoft.com/office/drawing/2014/main" val="3040755845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Incentive Tier: See Imagine Health Providers 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Replaces Existing Plan Tier: Ability to go to all other facilities and physicians</a:t>
                      </a:r>
                    </a:p>
                  </a:txBody>
                  <a:tcPr marL="68323" marR="68323" marT="0" marB="0"/>
                </a:tc>
                <a:extLst>
                  <a:ext uri="{0D108BD9-81ED-4DB2-BD59-A6C34878D82A}">
                    <a16:rowId xmlns:a16="http://schemas.microsoft.com/office/drawing/2014/main" val="374241248"/>
                  </a:ext>
                </a:extLst>
              </a:tr>
              <a:tr h="5010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Deductible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Individual/Family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$6,450 / $12,900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$6,750 / $13,500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001831081"/>
                  </a:ext>
                </a:extLst>
              </a:tr>
              <a:tr h="668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Out-Of-Pocket Maximum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</a:rPr>
                        <a:t>Individual/Family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$6,450 / $12,900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$6,750 / $13,500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43136656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Coinsurance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20%, after deductible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240415836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93359E8-5D3F-48E2-9F10-7044C9887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69" y="4145835"/>
            <a:ext cx="64017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66"/>
            <a:r>
              <a:rPr lang="en-US" altLang="en-US" sz="1400" u="sng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Option #1: Plan Design for All Employees </a:t>
            </a:r>
            <a:endParaRPr lang="en-US" altLang="en-US" sz="600" dirty="0">
              <a:latin typeface="+mn-lt"/>
            </a:endParaRPr>
          </a:p>
          <a:p>
            <a:pPr defTabSz="914466"/>
            <a:r>
              <a:rPr lang="en-US" alt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All employees can seek care from the provider of their choice. Those members who see an Imagine provider (when accessible) will have lower </a:t>
            </a:r>
            <a:r>
              <a:rPr lang="en-US" altLang="en-US" sz="1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out-of-pocket costs. </a:t>
            </a:r>
            <a:endParaRPr lang="en-US" altLang="en-US" sz="2400" dirty="0"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D7944-B29D-4859-8C35-81DDF2BFC017}"/>
              </a:ext>
            </a:extLst>
          </p:cNvPr>
          <p:cNvSpPr txBox="1"/>
          <p:nvPr/>
        </p:nvSpPr>
        <p:spPr>
          <a:xfrm>
            <a:off x="5023961" y="5066296"/>
            <a:ext cx="1605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Highlights of this option: 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One design for all employees nationwide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One OE meeting for all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Imagine logo on all cards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ECDA6FB-52F2-4A82-8A0D-D36BB4A69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740197"/>
              </p:ext>
            </p:extLst>
          </p:nvPr>
        </p:nvGraphicFramePr>
        <p:xfrm>
          <a:off x="228124" y="8678457"/>
          <a:ext cx="4649151" cy="2031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7791">
                  <a:extLst>
                    <a:ext uri="{9D8B030D-6E8A-4147-A177-3AD203B41FA5}">
                      <a16:colId xmlns:a16="http://schemas.microsoft.com/office/drawing/2014/main" val="3740346603"/>
                    </a:ext>
                  </a:extLst>
                </a:gridCol>
                <a:gridCol w="1508284">
                  <a:extLst>
                    <a:ext uri="{9D8B030D-6E8A-4147-A177-3AD203B41FA5}">
                      <a16:colId xmlns:a16="http://schemas.microsoft.com/office/drawing/2014/main" val="4220386292"/>
                    </a:ext>
                  </a:extLst>
                </a:gridCol>
                <a:gridCol w="1753076">
                  <a:extLst>
                    <a:ext uri="{9D8B030D-6E8A-4147-A177-3AD203B41FA5}">
                      <a16:colId xmlns:a16="http://schemas.microsoft.com/office/drawing/2014/main" val="3040755845"/>
                    </a:ext>
                  </a:extLst>
                </a:gridCol>
              </a:tblGrid>
              <a:tr h="5553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Incentive Tier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Replaces Existing Plan Tier: Ability to go to all other facilities and physicians</a:t>
                      </a:r>
                    </a:p>
                  </a:txBody>
                  <a:tcPr marL="68323" marR="68323" marT="0" marB="0"/>
                </a:tc>
                <a:extLst>
                  <a:ext uri="{0D108BD9-81ED-4DB2-BD59-A6C34878D82A}">
                    <a16:rowId xmlns:a16="http://schemas.microsoft.com/office/drawing/2014/main" val="374241248"/>
                  </a:ext>
                </a:extLst>
              </a:tr>
              <a:tr h="5532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Deductible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Individual/Family</a:t>
                      </a: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$2,050 / $3,500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$9,000 / $18,000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001831081"/>
                  </a:ext>
                </a:extLst>
              </a:tr>
              <a:tr h="7376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 Year Out-Of-Pocket Maximum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dirty="0">
                          <a:effectLst/>
                        </a:rPr>
                        <a:t>Individual/Family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$3,175 / $6,350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$15,000 / $30,000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3431366562"/>
                  </a:ext>
                </a:extLst>
              </a:tr>
              <a:tr h="1851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Coinsurance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40%, after deductible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23" marR="68323" marT="0" marB="0" anchor="ctr"/>
                </a:tc>
                <a:extLst>
                  <a:ext uri="{0D108BD9-81ED-4DB2-BD59-A6C34878D82A}">
                    <a16:rowId xmlns:a16="http://schemas.microsoft.com/office/drawing/2014/main" val="2404158366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96F2A0D0-2F25-4B20-A8A7-6EC7B5267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4" y="7460117"/>
            <a:ext cx="640175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66"/>
            <a:r>
              <a:rPr lang="en-US" altLang="en-US" sz="1400" u="sng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Option #2: Plan Design Varies by Location </a:t>
            </a:r>
            <a:endParaRPr lang="en-US" altLang="en-US" sz="600" dirty="0">
              <a:latin typeface="+mn-lt"/>
            </a:endParaRPr>
          </a:p>
          <a:p>
            <a:pPr defTabSz="914466"/>
            <a:r>
              <a:rPr lang="en-US" altLang="en-US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All employees can seek care from the provider of their choice. Those who seek care from a provider in the new incentive tier can their maximize benefits. Care providers in this tier depends on member’s location/market. </a:t>
            </a:r>
            <a:endParaRPr lang="en-US" altLang="en-US" sz="2400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C9304B-FC4A-40BA-882A-6BDDB01EBE89}"/>
              </a:ext>
            </a:extLst>
          </p:cNvPr>
          <p:cNvSpPr txBox="1"/>
          <p:nvPr/>
        </p:nvSpPr>
        <p:spPr>
          <a:xfrm>
            <a:off x="5085872" y="8590459"/>
            <a:ext cx="16059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Highlights of this option: 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Allows customization of plans for those in Imagine Markets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OE Meetings by market</a:t>
            </a:r>
          </a:p>
          <a:p>
            <a:pPr marL="285771" indent="-285771">
              <a:buFontTx/>
              <a:buChar char="-"/>
            </a:pPr>
            <a:r>
              <a:rPr lang="en-US" sz="1200" dirty="0"/>
              <a:t>Imagine logo only on cards in Imagine markets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5A8A6-8E44-4806-AAFA-C93C0212D190}"/>
              </a:ext>
            </a:extLst>
          </p:cNvPr>
          <p:cNvSpPr/>
          <p:nvPr/>
        </p:nvSpPr>
        <p:spPr>
          <a:xfrm>
            <a:off x="1424940" y="11733311"/>
            <a:ext cx="6195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PHONE: 610-321-1030  |  EMAIL: info@elapservices.com</a:t>
            </a:r>
          </a:p>
        </p:txBody>
      </p:sp>
    </p:spTree>
    <p:extLst>
      <p:ext uri="{BB962C8B-B14F-4D97-AF65-F5344CB8AC3E}">
        <p14:creationId xmlns:p14="http://schemas.microsoft.com/office/powerpoint/2010/main" val="58636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9ED6E07DC2B4ABF890210FF6B6F4E" ma:contentTypeVersion="13" ma:contentTypeDescription="Create a new document." ma:contentTypeScope="" ma:versionID="d495331cd28742959d0b5b82a4eb6cd3">
  <xsd:schema xmlns:xsd="http://www.w3.org/2001/XMLSchema" xmlns:xs="http://www.w3.org/2001/XMLSchema" xmlns:p="http://schemas.microsoft.com/office/2006/metadata/properties" xmlns:ns3="d3166e5a-8848-483f-ae7e-d282095b6884" xmlns:ns4="043e4675-5911-483c-bdb4-3187d281bd15" targetNamespace="http://schemas.microsoft.com/office/2006/metadata/properties" ma:root="true" ma:fieldsID="f7f454cb98126c01f730f84f7e1f90d5" ns3:_="" ns4:_="">
    <xsd:import namespace="d3166e5a-8848-483f-ae7e-d282095b6884"/>
    <xsd:import namespace="043e4675-5911-483c-bdb4-3187d281bd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66e5a-8848-483f-ae7e-d282095b6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e4675-5911-483c-bdb4-3187d281bd1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0878E8-2D64-463C-AE15-A9F868C343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62B088-65B2-4D26-8AAE-0200FD1BD2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A1EA15-3F3F-433F-8931-42244A7036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166e5a-8848-483f-ae7e-d282095b6884"/>
    <ds:schemaRef ds:uri="043e4675-5911-483c-bdb4-3187d281bd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431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April Gucciardi</dc:creator>
  <cp:lastModifiedBy>April Gucciardi</cp:lastModifiedBy>
  <cp:revision>4</cp:revision>
  <dcterms:created xsi:type="dcterms:W3CDTF">2020-09-03T20:49:48Z</dcterms:created>
  <dcterms:modified xsi:type="dcterms:W3CDTF">2020-09-18T17:16:25Z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0x010100FC39ED6E07DC2B4ABF890210FF6B6F4E</vt:lpwstr>
  </property>
</Properties>
</file>